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  <p:bold r:id="rId15"/>
    </p:embeddedFon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Rockwell" panose="02060603020205020403" pitchFamily="18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20BD"/>
    <a:srgbClr val="152543"/>
    <a:srgbClr val="492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099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182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773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365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57801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44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8920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829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0151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6014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061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35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381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15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943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00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755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274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5354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263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46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8513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186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615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980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610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626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743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19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6" y="203476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Unveiling Winning Insights: A Deep Dive into the IPL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Welcome! Let's explore the IPL using a data-driven approach to understand key trends and insights that impact team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537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Conclusion and Recommendations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1956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IPL is a dynamic and unpredictable tournament where a multitude of factors influence match outcomes. Teams must focus on data-driven insights, player development, and strategic adaptability to achieve success.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14F02-0414-CF8D-3F6B-0FDB9858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4" y="0"/>
            <a:ext cx="14220152" cy="81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54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618" y="903662"/>
            <a:ext cx="1101673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Matches Won: Batting First vs Fielding First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97661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Batting First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5417108"/>
            <a:ext cx="6150054" cy="1641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that bat first often gain a strategic advantage, securing a target that can be difficult to chase.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rlow" panose="00000500000000000000" pitchFamily="2" charset="0"/>
              </a:rPr>
              <a:t>Taking wickets early in 2</a:t>
            </a:r>
            <a:r>
              <a:rPr lang="en-US" sz="1900" baseline="30000" dirty="0">
                <a:latin typeface="Barlow" panose="00000500000000000000" pitchFamily="2" charset="0"/>
              </a:rPr>
              <a:t>nd </a:t>
            </a:r>
            <a:r>
              <a:rPr lang="en-US" sz="1900" dirty="0">
                <a:latin typeface="Barlow" panose="00000500000000000000" pitchFamily="2" charset="0"/>
              </a:rPr>
              <a:t> inning to put them into the pressure and won matches.</a:t>
            </a:r>
          </a:p>
        </p:txBody>
      </p:sp>
      <p:sp>
        <p:nvSpPr>
          <p:cNvPr id="5" name="Text 3"/>
          <p:cNvSpPr/>
          <p:nvPr/>
        </p:nvSpPr>
        <p:spPr>
          <a:xfrm>
            <a:off x="7588222" y="497661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Fielding First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8222" y="5417107"/>
            <a:ext cx="6150054" cy="1764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Fielding first allows teams to capitalize on early wickets and restrict the opposition's score, putting them in a dominant position.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rlow" panose="00000500000000000000" pitchFamily="2" charset="0"/>
              </a:rPr>
              <a:t>Some teams very good in chasing the targets.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21292-AD9D-B67B-5F4F-5AE122FF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15" y="1589462"/>
            <a:ext cx="11653023" cy="31092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55543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Venue-wise Matches Won: Toss Decisions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32973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Home Advantage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401050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often perform better at their home venues, benefiting from familiar conditions and fan support.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1708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Toss Impact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58840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toss decision can heavily influence match outcomes, as teams choose to bat or field first based on pitch conditions.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11179-414C-850A-8262-2111E797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240" y="278780"/>
            <a:ext cx="5959356" cy="7493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54123"/>
            <a:ext cx="630805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Types of Matches Played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61020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League Matches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2953107"/>
            <a:ext cx="12902327" cy="914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 season matches determine team rankings and qualification for playoffs.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rlow" panose="00000500000000000000" pitchFamily="2" charset="0"/>
              </a:rPr>
              <a:t>1029 (90%) are the league matches   out off  1095 total matches.</a:t>
            </a:r>
          </a:p>
        </p:txBody>
      </p:sp>
      <p:sp>
        <p:nvSpPr>
          <p:cNvPr id="5" name="Text 3"/>
          <p:cNvSpPr/>
          <p:nvPr/>
        </p:nvSpPr>
        <p:spPr>
          <a:xfrm>
            <a:off x="864037" y="408872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Playoff Matches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4036" y="4488198"/>
            <a:ext cx="12902327" cy="171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high-stakes matches decide which teams advance to the final and compete for the championship.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rlow" panose="00000500000000000000" pitchFamily="2" charset="0"/>
              </a:rPr>
              <a:t>It divide in three steps – (1) Qualifier – 1    = 14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Barlow" panose="00000500000000000000" pitchFamily="2" charset="0"/>
              </a:rPr>
              <a:t>                                                            (2) Qualifier – 2   = 14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atin typeface="Barlow" panose="00000500000000000000" pitchFamily="2" charset="0"/>
              </a:rPr>
              <a:t>                                                            (3) Eliminator      = 11</a:t>
            </a:r>
          </a:p>
        </p:txBody>
      </p:sp>
      <p:sp>
        <p:nvSpPr>
          <p:cNvPr id="7" name="Text 5"/>
          <p:cNvSpPr/>
          <p:nvPr/>
        </p:nvSpPr>
        <p:spPr>
          <a:xfrm>
            <a:off x="942096" y="62008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Final Match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4036" y="6485220"/>
            <a:ext cx="12902327" cy="912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Barlow" pitchFamily="34" charset="0"/>
                <a:ea typeface="Barlow" pitchFamily="34" charset="-122"/>
                <a:cs typeface="Barlow" pitchFamily="34" charset="-120"/>
              </a:rPr>
              <a:t>The ultimate showdown, where the two best teams face off for the coveted IPL trophy.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17 (2%) are the Final Matches out of 1095.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62CF6-E29E-B2DA-F0BC-271058CE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810" y="352221"/>
            <a:ext cx="3322517" cy="37365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55543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Win Percentage Based on Toss Outcome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32973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Winning the Toss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3640217"/>
            <a:ext cx="7415927" cy="1160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Winning the toss provides teams with a significant advantage, allowing them to choose their preferred batting or fielding according to conditions.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1708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Losing the Toss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556576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that lose the toss must adapt to the opponent's strategic choices, making it harder to win.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C198A-5CF6-2DA9-1B56-1986CD1DC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811" y="1884290"/>
            <a:ext cx="3967329" cy="40776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898333"/>
            <a:ext cx="551664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Number of Titles Won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29544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Champion Teams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366760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Certain teams have established themselves as IPL powerhouses, consistently winning titles and showcasing their dominance.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82798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IPL History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55411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IPL has witnessed numerous title wins, revealing the evolving dynamics and competitive landscape of the tournament.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DA8B8-48FB-BCBE-93BE-2DA4159E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196" y="1948839"/>
            <a:ext cx="4986549" cy="4438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878431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Key Trends in IPL Match Outcomes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Home Advantage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performing better at home due to familiar conditions and fan support.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Toss Impact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toss decision heavily influences match outcomes, shaping team strategies and advantages.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Chasing Targets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chasing targets often have a slight advantage, as they can adapt their strategies based on the opponent's score.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6905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Factors Influencing Team Performance</a:t>
            </a:r>
            <a:endParaRPr lang="en-US" sz="4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2988588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2812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Player Skill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42812" y="3479602"/>
            <a:ext cx="290583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individual skill and experience of players play a crucial role in determining team performance.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988588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74243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Team Chemistry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374243" y="3479602"/>
            <a:ext cx="2905839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team cohesion and understanding between players create a powerful synergy that boosts performance.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979319"/>
            <a:ext cx="431959" cy="431959"/>
          </a:xfrm>
          <a:prstGeom prst="roundRect">
            <a:avLst>
              <a:gd name="adj" fmla="val 8573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42812" y="5979319"/>
            <a:ext cx="33833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Strategic Decision Making</a:t>
            </a:r>
            <a:endParaRPr lang="en-US" sz="2150" dirty="0">
              <a:latin typeface="Barlow" panose="000005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42812" y="6470333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 captaincy and coaching decisions influence team strategies and ultimately impact the outcome.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5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313" y="619363"/>
            <a:ext cx="7567374" cy="125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Verdana" panose="020B0604030504040204" pitchFamily="34" charset="0"/>
                <a:ea typeface="Verdana" panose="020B0604030504040204" pitchFamily="34" charset="0"/>
                <a:cs typeface="Spline Sans Bold" pitchFamily="34" charset="-120"/>
              </a:rPr>
              <a:t>Insights for Improving Team Strategies</a:t>
            </a:r>
            <a:endParaRPr lang="en-US" sz="39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13" y="2208490"/>
            <a:ext cx="1126093" cy="18018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2186" y="2433638"/>
            <a:ext cx="262604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Data-Driven Approach</a:t>
            </a:r>
            <a:endParaRPr lang="en-US" sz="1950" dirty="0">
              <a:latin typeface="Barlow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52186" y="2881551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Utilizing analytics and data to understand team strengths, weaknesses, and opponent tendencies.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13" y="4010382"/>
            <a:ext cx="1126093" cy="18018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2186" y="4235529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Player Development</a:t>
            </a:r>
            <a:endParaRPr lang="en-US" sz="1950" dirty="0">
              <a:latin typeface="Barlow" panose="000005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52186" y="4683443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Investing in player development programs to enhance skills and improve individual performance.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13" y="5812274"/>
            <a:ext cx="1126093" cy="18018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2186" y="6037421"/>
            <a:ext cx="258960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Barlow" panose="00000500000000000000" pitchFamily="2" charset="0"/>
                <a:ea typeface="Spline Sans Bold" pitchFamily="34" charset="-122"/>
                <a:cs typeface="Spline Sans Bold" pitchFamily="34" charset="-120"/>
              </a:rPr>
              <a:t>Strategic Adaptability</a:t>
            </a:r>
            <a:endParaRPr lang="en-US" sz="1950" dirty="0">
              <a:latin typeface="Barlow" panose="000005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52186" y="6485334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Adapting strategies based on pitch conditions, opponent strengths, and the ever-changing dynamics of the game.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146</TotalTime>
  <Words>587</Words>
  <Application>Microsoft Office PowerPoint</Application>
  <PresentationFormat>Custom</PresentationFormat>
  <Paragraphs>69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Verdana</vt:lpstr>
      <vt:lpstr>Bookman Old Style</vt:lpstr>
      <vt:lpstr>Barlow</vt:lpstr>
      <vt:lpstr>Rockwell</vt:lpstr>
      <vt:lpstr>Arial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lakshmikant deokate</cp:lastModifiedBy>
  <cp:revision>9</cp:revision>
  <dcterms:created xsi:type="dcterms:W3CDTF">2024-12-08T11:15:17Z</dcterms:created>
  <dcterms:modified xsi:type="dcterms:W3CDTF">2025-04-19T11:06:58Z</dcterms:modified>
</cp:coreProperties>
</file>